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Playfair Display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regular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bold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e3fb2c55_3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e3fb2c55_3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90e0c48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90e0c48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ae3fb2c55_3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ae3fb2c55_3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190e0c48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190e0c48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190e0c48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190e0c48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ae3fb2c55_3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ae3fb2c55_3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ae3fb2c55_3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ae3fb2c55_3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ae3fb2c55_3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ae3fb2c55_3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abc4aa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abc4aa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3dad9568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3dad9568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3e08405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3e08405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af812911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af812911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ae3fb2c55_3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ae3fb2c55_3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ae3fb2c55_3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ae3fb2c55_3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ae3fb2c55_3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ae3fb2c55_3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ae3fb2c55_3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ae3fb2c55_3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e0a8c0d577d21d5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e0a8c0d577d21d5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ae3fb2c55_3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ae3fb2c55_3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marR="165100" rtl="0" algn="l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C1E21"/>
                </a:solidFill>
              </a:rPr>
              <a:t>Julia is a dynamic programming language which provides high-level programming flexibility and performance comparable to that of compiled languages such as C. Join the conversation with #JuliaLang. See less</a:t>
            </a:r>
            <a:endParaRPr sz="900">
              <a:solidFill>
                <a:srgbClr val="1C1E21"/>
              </a:solidFill>
            </a:endParaRPr>
          </a:p>
          <a:p>
            <a:pPr indent="0" lvl="0" marL="165100" marR="165100" rtl="0" algn="l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C1E21"/>
                </a:solidFill>
              </a:rPr>
              <a:t>Julia is a high-level dynamic programming language for high-performance numerical and scientific computing.</a:t>
            </a:r>
            <a:endParaRPr sz="900">
              <a:solidFill>
                <a:srgbClr val="1C1E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190e0c4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190e0c4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marR="165100" rtl="0" algn="l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C1E21"/>
                </a:solidFill>
              </a:rPr>
              <a:t>Julia is a dynamic programming language which provides high-level programming flexibility and performance comparable to that of compiled languages such as C. Join the conversation with #JuliaLang. See less</a:t>
            </a:r>
            <a:endParaRPr sz="900">
              <a:solidFill>
                <a:srgbClr val="1C1E21"/>
              </a:solidFill>
            </a:endParaRPr>
          </a:p>
          <a:p>
            <a:pPr indent="0" lvl="0" marL="165100" marR="165100" rtl="0" algn="l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C1E21"/>
                </a:solidFill>
              </a:rPr>
              <a:t>Julia is a high-level dynamic programming language for high-performance numerical and scientific computing.</a:t>
            </a:r>
            <a:endParaRPr sz="900">
              <a:solidFill>
                <a:srgbClr val="1C1E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190e0c48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190e0c48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marR="165100" rtl="0" algn="l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C1E21"/>
                </a:solidFill>
              </a:rPr>
              <a:t>Julia is a dynamic programming language which provides high-level programming flexibility and performance comparable to that of compiled languages such as C. Join the conversation with #JuliaLang. See less</a:t>
            </a:r>
            <a:endParaRPr sz="900">
              <a:solidFill>
                <a:srgbClr val="1C1E21"/>
              </a:solidFill>
            </a:endParaRPr>
          </a:p>
          <a:p>
            <a:pPr indent="0" lvl="0" marL="165100" marR="165100" rtl="0" algn="l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C1E21"/>
                </a:solidFill>
              </a:rPr>
              <a:t>Julia is a high-level dynamic programming language for high-performance numerical and scientific computing.</a:t>
            </a:r>
            <a:endParaRPr sz="900">
              <a:solidFill>
                <a:srgbClr val="1C1E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ae3fb2c55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ae3fb2c55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ae3fb2c5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ae3fb2c5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ae3fb2c55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ae3fb2c55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>
  <p:cSld name="Title Slide - Option 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63028" y="371316"/>
            <a:ext cx="62922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363028" y="2375629"/>
            <a:ext cx="6292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2">
  <p:cSld name="Closing Slide - Option 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, bird&#10;&#10;Description automatically generated"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A5D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6" name="Google Shape;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8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1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1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5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6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body"/>
          </p:nvPr>
        </p:nvSpPr>
        <p:spPr>
          <a:xfrm>
            <a:off x="628650" y="1369219"/>
            <a:ext cx="7886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1143000" y="1199435"/>
            <a:ext cx="68580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>
  <p:cSld name="Two Content Area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28649" y="1369219"/>
            <a:ext cx="38862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629149" y="1369219"/>
            <a:ext cx="38862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ubtitles">
  <p:cSld name="Two Columns with Subtitle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" type="body"/>
          </p:nvPr>
        </p:nvSpPr>
        <p:spPr>
          <a:xfrm>
            <a:off x="627459" y="1878806"/>
            <a:ext cx="38826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629150" y="1283622"/>
            <a:ext cx="3889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body"/>
          </p:nvPr>
        </p:nvSpPr>
        <p:spPr>
          <a:xfrm>
            <a:off x="4633879" y="1878806"/>
            <a:ext cx="38850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4" type="body"/>
          </p:nvPr>
        </p:nvSpPr>
        <p:spPr>
          <a:xfrm>
            <a:off x="627461" y="1284479"/>
            <a:ext cx="3887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640753" y="536713"/>
            <a:ext cx="786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43288" y="408818"/>
            <a:ext cx="4044900" cy="3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673600" y="408819"/>
            <a:ext cx="4044900" cy="3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>
            <p:ph idx="2" type="pic"/>
          </p:nvPr>
        </p:nvSpPr>
        <p:spPr>
          <a:xfrm rot="344367">
            <a:off x="574422" y="515503"/>
            <a:ext cx="7943622" cy="2618630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516367" y="3364514"/>
            <a:ext cx="8112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1">
  <p:cSld name="Closing Slide - Option 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computer&#10;&#10;Description automatically generated"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rick&#10;&#10;Description automatically generated"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2">
  <p:cSld name="Title Slide - Option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ird&#10;&#10;Description automatically generated" id="39" name="Google Shape;3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40" name="Google Shape;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0"/>
          <p:cNvSpPr txBox="1"/>
          <p:nvPr>
            <p:ph type="title"/>
          </p:nvPr>
        </p:nvSpPr>
        <p:spPr>
          <a:xfrm>
            <a:off x="517530" y="903643"/>
            <a:ext cx="80997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524436" y="2493323"/>
            <a:ext cx="8078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jpg"/><Relationship Id="rId2" Type="http://schemas.openxmlformats.org/officeDocument/2006/relationships/image" Target="../media/image8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&#10;&#10;Description automatically generated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svaksha/Julia.jl/blob/master/Programming-Paradigms.md#static-analysis" TargetMode="External"/><Relationship Id="rId22" Type="http://schemas.openxmlformats.org/officeDocument/2006/relationships/hyperlink" Target="https://github.com/svaksha/Julia.jl/blob/master/Programming-Paradigms.md#style-guidelines" TargetMode="External"/><Relationship Id="rId21" Type="http://schemas.openxmlformats.org/officeDocument/2006/relationships/hyperlink" Target="https://github.com/svaksha/Julia.jl/blob/master/Programming-Paradigms.md#turnaround-time" TargetMode="External"/><Relationship Id="rId24" Type="http://schemas.openxmlformats.org/officeDocument/2006/relationships/hyperlink" Target="https://github.com/BioJulia/Automa.jl" TargetMode="External"/><Relationship Id="rId23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svaksha/Julia.jl/blob/master/Programming-Paradigms.md#automata" TargetMode="External"/><Relationship Id="rId4" Type="http://schemas.openxmlformats.org/officeDocument/2006/relationships/hyperlink" Target="https://github.com/svaksha/Julia.jl/blob/master/Programming-Paradigms.md#control-flow" TargetMode="External"/><Relationship Id="rId9" Type="http://schemas.openxmlformats.org/officeDocument/2006/relationships/hyperlink" Target="https://github.com/svaksha/Julia.jl/blob/master/Programming-Paradigms.md#interpreters" TargetMode="External"/><Relationship Id="rId25" Type="http://schemas.openxmlformats.org/officeDocument/2006/relationships/image" Target="../media/image25.png"/><Relationship Id="rId5" Type="http://schemas.openxmlformats.org/officeDocument/2006/relationships/hyperlink" Target="https://github.com/svaksha/Julia.jl/blob/master/Programming-Paradigms.md#declarative-programming" TargetMode="External"/><Relationship Id="rId6" Type="http://schemas.openxmlformats.org/officeDocument/2006/relationships/hyperlink" Target="https://github.com/svaksha/Julia.jl/blob/master/Programming-Paradigms.md#functional-programming" TargetMode="External"/><Relationship Id="rId7" Type="http://schemas.openxmlformats.org/officeDocument/2006/relationships/hyperlink" Target="https://github.com/svaksha/Julia.jl/blob/master/Programming-Paradigms.md#dsl" TargetMode="External"/><Relationship Id="rId8" Type="http://schemas.openxmlformats.org/officeDocument/2006/relationships/hyperlink" Target="https://github.com/svaksha/Julia.jl/blob/master/Programming-Paradigms.md#grammatical-evolution" TargetMode="External"/><Relationship Id="rId11" Type="http://schemas.openxmlformats.org/officeDocument/2006/relationships/hyperlink" Target="https://github.com/svaksha/Julia.jl/blob/master/Programming-Paradigms.md#macro" TargetMode="External"/><Relationship Id="rId10" Type="http://schemas.openxmlformats.org/officeDocument/2006/relationships/hyperlink" Target="https://github.com/svaksha/Julia.jl/blob/master/Programming-Paradigms.md#language-comparison" TargetMode="External"/><Relationship Id="rId13" Type="http://schemas.openxmlformats.org/officeDocument/2006/relationships/hyperlink" Target="https://github.com/svaksha/Julia.jl/blob/master/Programming-Paradigms.md#automatic-programming" TargetMode="External"/><Relationship Id="rId12" Type="http://schemas.openxmlformats.org/officeDocument/2006/relationships/hyperlink" Target="https://github.com/svaksha/Julia.jl/blob/master/Programming-Paradigms.md#metaprogramming" TargetMode="External"/><Relationship Id="rId15" Type="http://schemas.openxmlformats.org/officeDocument/2006/relationships/hyperlink" Target="https://github.com/svaksha/Julia.jl/blob/master/Programming-Paradigms.md#polymorphism" TargetMode="External"/><Relationship Id="rId14" Type="http://schemas.openxmlformats.org/officeDocument/2006/relationships/hyperlink" Target="https://github.com/svaksha/Julia.jl/blob/master/Programming-Paradigms.md#multi-threading" TargetMode="External"/><Relationship Id="rId17" Type="http://schemas.openxmlformats.org/officeDocument/2006/relationships/hyperlink" Target="https://github.com/svaksha/Julia.jl/blob/master/Programming-Paradigms.md#multiple-dispatch" TargetMode="External"/><Relationship Id="rId16" Type="http://schemas.openxmlformats.org/officeDocument/2006/relationships/hyperlink" Target="https://github.com/svaksha/Julia.jl/blob/master/Programming-Paradigms.md#double-dispatch" TargetMode="External"/><Relationship Id="rId19" Type="http://schemas.openxmlformats.org/officeDocument/2006/relationships/hyperlink" Target="https://github.com/svaksha/Julia.jl/blob/master/Programming-Paradigms.md#reactive-programming" TargetMode="External"/><Relationship Id="rId18" Type="http://schemas.openxmlformats.org/officeDocument/2006/relationships/hyperlink" Target="https://github.com/svaksha/Julia.jl/blob/master/Programming-Paradigms.md#program-analysi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tk3369/BinaryTraits.jl" TargetMode="External"/><Relationship Id="rId4" Type="http://schemas.openxmlformats.org/officeDocument/2006/relationships/hyperlink" Target="https://github.com/schlichtanders/WhereTraits.jl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julialang.org/benchmarks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Foreign_function_interface" TargetMode="External"/><Relationship Id="rId4" Type="http://schemas.openxmlformats.org/officeDocument/2006/relationships/hyperlink" Target="https://en.wikipedia.org/wiki/C_(programming_language)" TargetMode="External"/><Relationship Id="rId5" Type="http://schemas.openxmlformats.org/officeDocument/2006/relationships/hyperlink" Target="https://en.wikipedia.org/wiki/Fortran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julialang.org/en/v1/manual/parallel-computing/" TargetMode="External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38.png"/><Relationship Id="rId5" Type="http://schemas.openxmlformats.org/officeDocument/2006/relationships/hyperlink" Target="http://drive.google.com/file/d/1zW1mVThrDWbBrIqIFHhGRqfaLvNQwTfw/view" TargetMode="External"/><Relationship Id="rId6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hyperlink" Target="https://github.com/yliu1268/CSCI6221-Group-Project-Julia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jpg"/><Relationship Id="rId5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JuliaPlots/Plots.jl" TargetMode="External"/><Relationship Id="rId4" Type="http://schemas.openxmlformats.org/officeDocument/2006/relationships/image" Target="../media/image43.gif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JuliaData/DataFrames.jl" TargetMode="External"/><Relationship Id="rId4" Type="http://schemas.openxmlformats.org/officeDocument/2006/relationships/hyperlink" Target="https://github.com/SciML/DifferentialEquations.jl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2.gif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lan-turing-institute/MLJ.jl" TargetMode="External"/><Relationship Id="rId4" Type="http://schemas.openxmlformats.org/officeDocument/2006/relationships/hyperlink" Target="https://github.com/JuliaStats/GLM.jl" TargetMode="External"/><Relationship Id="rId9" Type="http://schemas.openxmlformats.org/officeDocument/2006/relationships/hyperlink" Target="https://github.com/denizyuret/Knet.jl" TargetMode="External"/><Relationship Id="rId5" Type="http://schemas.openxmlformats.org/officeDocument/2006/relationships/hyperlink" Target="https://github.com/dmlc/XGBoost.jl" TargetMode="External"/><Relationship Id="rId6" Type="http://schemas.openxmlformats.org/officeDocument/2006/relationships/hyperlink" Target="https://github.com/JuliaStats/Clustering.jl" TargetMode="External"/><Relationship Id="rId7" Type="http://schemas.openxmlformats.org/officeDocument/2006/relationships/hyperlink" Target="https://github.com/FluxML/Flux.jl" TargetMode="External"/><Relationship Id="rId8" Type="http://schemas.openxmlformats.org/officeDocument/2006/relationships/hyperlink" Target="https://github.com/denizyuret/Knet.j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650" y="239700"/>
            <a:ext cx="1448070" cy="14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634700" y="1834988"/>
            <a:ext cx="58239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AF7B5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CSCI-6221</a:t>
            </a:r>
            <a:endParaRPr b="1" sz="3700">
              <a:solidFill>
                <a:srgbClr val="AF7B5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AF7B5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 Group </a:t>
            </a:r>
            <a:r>
              <a:rPr b="1" lang="en" sz="3700">
                <a:solidFill>
                  <a:srgbClr val="AF7B5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Presentation</a:t>
            </a:r>
            <a:endParaRPr b="1" sz="3700">
              <a:solidFill>
                <a:srgbClr val="AF7B5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1920038" y="3430285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0">
                <a:solidFill>
                  <a:srgbClr val="AF7B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Alan(Changjia) Yang</a:t>
            </a:r>
            <a:endParaRPr b="1" sz="1540">
              <a:solidFill>
                <a:srgbClr val="AF7B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0">
                <a:solidFill>
                  <a:srgbClr val="AF7B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Yvonne(Youwen) Liu</a:t>
            </a:r>
            <a:endParaRPr b="1" sz="1540">
              <a:solidFill>
                <a:srgbClr val="AF7B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0">
                <a:solidFill>
                  <a:srgbClr val="AF7B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Robert(Bo) Liu</a:t>
            </a:r>
            <a:endParaRPr b="1" sz="1540">
              <a:solidFill>
                <a:srgbClr val="AF7B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0">
                <a:solidFill>
                  <a:srgbClr val="AF7B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Waad Algorashy</a:t>
            </a:r>
            <a:endParaRPr b="1" sz="1540">
              <a:solidFill>
                <a:srgbClr val="AF7B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0">
                <a:solidFill>
                  <a:srgbClr val="AF7B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Tiffany Nguyen</a:t>
            </a:r>
            <a:endParaRPr b="1" sz="1540">
              <a:solidFill>
                <a:srgbClr val="AF7B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7458600" y="18134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Learning Materials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770275" y="1492200"/>
            <a:ext cx="34944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Official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documents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julialang.org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Online video tutorials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Ex: Youtube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Online courses: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Ex: Udemy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CA3C32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5108525" y="1348225"/>
            <a:ext cx="327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projects: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Github, Stackflow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Books.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Learning Materials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66300" y="3185650"/>
            <a:ext cx="85206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Amazon book store does not show the specific number over 1000 resul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A3C32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86300"/>
            <a:ext cx="8449525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Employability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317775"/>
            <a:ext cx="8520600" cy="31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Analyst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 &amp; Data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scientist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      Advanced understanding of a statistical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programming language such as R, Python, or Julia.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Systems Programmer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Julia Computing.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Employability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334450"/>
            <a:ext cx="8520600" cy="31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Measured by number of impressions of “xxx developer” on popular job sites located in United States: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● 	Indeed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●	ZipRecruiter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●	LinkedIn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950" y="2407475"/>
            <a:ext cx="2052650" cy="55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274500"/>
            <a:ext cx="1821300" cy="18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700" y="2861275"/>
            <a:ext cx="2352306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Employability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3550900"/>
            <a:ext cx="8520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 u="sng"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Statistics collected on April 8, 2022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63" y="1914399"/>
            <a:ext cx="8425474" cy="11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61725" y="276863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Playfair Display"/>
                <a:ea typeface="Playfair Display"/>
                <a:cs typeface="Playfair Display"/>
                <a:sym typeface="Playfair Display"/>
              </a:rPr>
              <a:t>Programming Paradigms 1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286675" y="942600"/>
            <a:ext cx="3571200" cy="3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005">
                <a:latin typeface="Times New Roman"/>
                <a:ea typeface="Times New Roman"/>
                <a:cs typeface="Times New Roman"/>
                <a:sym typeface="Times New Roman"/>
              </a:rPr>
              <a:t>Packages and resources that support various programming styles, Software Architecture and CS paradigms.</a:t>
            </a:r>
            <a:endParaRPr b="1" sz="10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Automata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Flow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Declarative Programming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○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Functional Programming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DSL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Grammatical Evolution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Interpreters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Language Comparison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Macro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Metaprogramming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○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Automatic Programming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 Threading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Polymorphism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○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Double Dispatch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○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Multiple Dispatch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 Analysis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Reactive Programming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STATIC ANALYSIS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○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Turnaround Time</a:t>
            </a:r>
            <a:endParaRPr b="1" sz="963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9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64"/>
              <a:buFont typeface="Times New Roman"/>
              <a:buChar char="●"/>
            </a:pPr>
            <a:r>
              <a:rPr b="1" lang="en" sz="963">
                <a:solidFill>
                  <a:srgbClr val="24292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Style Guidelines</a:t>
            </a:r>
            <a:endParaRPr b="1" sz="908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694925" y="98552"/>
            <a:ext cx="4317225" cy="934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3924575" y="1032575"/>
            <a:ext cx="52308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Examples:</a:t>
            </a:r>
            <a:endParaRPr b="1" sz="1200">
              <a:solidFill>
                <a:srgbClr val="B45F0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rgbClr val="B45F06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Automa.jl</a:t>
            </a:r>
            <a:r>
              <a:rPr b="1" lang="en" sz="1200">
                <a:solidFill>
                  <a:srgbClr val="B45F0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:: A julia code generator for regular expressions - this package can do text validation, parsing, and tokenizing based on a state machine compiler.</a:t>
            </a:r>
            <a:endParaRPr b="1">
              <a:solidFill>
                <a:srgbClr val="B45F0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45F0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tokenizer of octal, decimal, hexadecimal and floating point numbers</a:t>
            </a:r>
            <a:endParaRPr b="1">
              <a:solidFill>
                <a:srgbClr val="B45F0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024813" y="2399450"/>
            <a:ext cx="4119175" cy="189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2"/>
          <p:cNvCxnSpPr/>
          <p:nvPr/>
        </p:nvCxnSpPr>
        <p:spPr>
          <a:xfrm flipH="1" rot="10800000">
            <a:off x="2492275" y="1591850"/>
            <a:ext cx="1867200" cy="533700"/>
          </a:xfrm>
          <a:prstGeom prst="straightConnector1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299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Playfair Display"/>
                <a:ea typeface="Playfair Display"/>
                <a:cs typeface="Playfair Display"/>
                <a:sym typeface="Playfair Display"/>
              </a:rPr>
              <a:t>Programming Paradigms 2</a:t>
            </a:r>
            <a:endParaRPr sz="3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353375" y="3079025"/>
            <a:ext cx="52308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Examples:</a:t>
            </a:r>
            <a:endParaRPr sz="13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200"/>
              <a:buChar char="●"/>
            </a:pPr>
            <a:r>
              <a:rPr b="1" lang="en" sz="1200">
                <a:solidFill>
                  <a:srgbClr val="B45F0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BinaryTraits.jl</a:t>
            </a:r>
            <a:r>
              <a:rPr lang="en" sz="12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:: easy-to-use trait library with formal interface specification support.</a:t>
            </a:r>
            <a:endParaRPr sz="12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200"/>
              <a:buChar char="●"/>
            </a:pPr>
            <a:r>
              <a:rPr b="1" lang="en" sz="1200">
                <a:solidFill>
                  <a:srgbClr val="B45F0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WhereTraits.jl</a:t>
            </a:r>
            <a:r>
              <a:rPr lang="en" sz="12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:: This package exports one powerful macro @traits with which you can extend Julia's where syntax.</a:t>
            </a:r>
            <a:endParaRPr sz="13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475" y="949875"/>
            <a:ext cx="3123476" cy="22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2500" y="866356"/>
            <a:ext cx="3525225" cy="341078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609575" y="0"/>
            <a:ext cx="4941000" cy="10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Julia uses multiple dispatch as a paradigm, making it easy to express many object-oriented and functional programming patterns.</a:t>
            </a:r>
            <a:endParaRPr b="1" sz="15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3"/>
          <p:cNvSpPr/>
          <p:nvPr/>
        </p:nvSpPr>
        <p:spPr>
          <a:xfrm flipH="1" rot="5400000">
            <a:off x="865225" y="2369575"/>
            <a:ext cx="534000" cy="708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4992950" y="3529250"/>
            <a:ext cx="366300" cy="20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Playfair Display"/>
                <a:ea typeface="Playfair Display"/>
                <a:cs typeface="Playfair Display"/>
                <a:sym typeface="Playfair Display"/>
              </a:rPr>
              <a:t>Performance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417800"/>
            <a:ext cx="2488800" cy="21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Julia Micro-Benchmarks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3076575" y="285750"/>
            <a:ext cx="5907000" cy="39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75" y="628975"/>
            <a:ext cx="5833350" cy="36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7481550" y="7569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layfair Display"/>
                <a:ea typeface="Playfair Display"/>
                <a:cs typeface="Playfair Display"/>
                <a:sym typeface="Playfair Display"/>
              </a:rPr>
              <a:t>Performance</a:t>
            </a:r>
            <a:endParaRPr sz="3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75" y="1574925"/>
            <a:ext cx="3180425" cy="11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587" y="2351750"/>
            <a:ext cx="4577386" cy="192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5">
            <a:alphaModFix/>
          </a:blip>
          <a:srcRect b="0" l="0" r="31176" t="0"/>
          <a:stretch/>
        </p:blipFill>
        <p:spPr>
          <a:xfrm>
            <a:off x="5718825" y="2125"/>
            <a:ext cx="3425177" cy="23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75" y="2880950"/>
            <a:ext cx="4456901" cy="13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0889" y="852800"/>
            <a:ext cx="703261" cy="5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3400" y="2880950"/>
            <a:ext cx="975075" cy="5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0900" y="2949025"/>
            <a:ext cx="743525" cy="4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layfair Display"/>
                <a:ea typeface="Playfair Display"/>
                <a:cs typeface="Playfair Display"/>
                <a:sym typeface="Playfair Display"/>
              </a:rPr>
              <a:t>Performance</a:t>
            </a:r>
            <a:endParaRPr sz="3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863" y="1582950"/>
            <a:ext cx="7102276" cy="2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7472375" y="103224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"/>
                <a:ea typeface="Playfair Display"/>
                <a:cs typeface="Playfair Display"/>
                <a:sym typeface="Playfair Display"/>
              </a:rPr>
              <a:t>Why are we interested in Julia?</a:t>
            </a:r>
            <a:endParaRPr sz="3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417800"/>
            <a:ext cx="8520600" cy="27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arametric polymorphism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Multiple dispatch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Concurrent computing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21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irect calling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" sz="21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21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Fortran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libraries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JIT compilation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>
            <a:off x="7458200" y="187050"/>
            <a:ext cx="1425325" cy="9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9900" y="1417800"/>
            <a:ext cx="2494100" cy="24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layfair Display"/>
                <a:ea typeface="Playfair Display"/>
                <a:cs typeface="Playfair Display"/>
                <a:sym typeface="Playfair Display"/>
              </a:rPr>
              <a:t>Performance</a:t>
            </a:r>
            <a:endParaRPr sz="3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375" y="250325"/>
            <a:ext cx="4975676" cy="38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814475" y="2233500"/>
            <a:ext cx="256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5C596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code fast and easy</a:t>
            </a:r>
            <a:r>
              <a:rPr lang="en" sz="1450">
                <a:solidFill>
                  <a:srgbClr val="5C596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151150" y="1712900"/>
            <a:ext cx="14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you want to…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2401450" y="2678550"/>
            <a:ext cx="7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1" name="Google Shape;261;p37"/>
          <p:cNvCxnSpPr/>
          <p:nvPr/>
        </p:nvCxnSpPr>
        <p:spPr>
          <a:xfrm flipH="1" rot="10800000">
            <a:off x="3195913" y="1054950"/>
            <a:ext cx="1014000" cy="182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7"/>
          <p:cNvSpPr/>
          <p:nvPr/>
        </p:nvSpPr>
        <p:spPr>
          <a:xfrm>
            <a:off x="4158373" y="531397"/>
            <a:ext cx="924500" cy="727725"/>
          </a:xfrm>
          <a:custGeom>
            <a:rect b="b" l="l" r="r" t="t"/>
            <a:pathLst>
              <a:path extrusionOk="0" h="29109" w="36980">
                <a:moveTo>
                  <a:pt x="33119" y="2080"/>
                </a:moveTo>
                <a:cubicBezTo>
                  <a:pt x="23467" y="2080"/>
                  <a:pt x="12796" y="-2427"/>
                  <a:pt x="4163" y="1890"/>
                </a:cubicBezTo>
                <a:cubicBezTo>
                  <a:pt x="-1644" y="4793"/>
                  <a:pt x="-658" y="15845"/>
                  <a:pt x="2829" y="21321"/>
                </a:cubicBezTo>
                <a:cubicBezTo>
                  <a:pt x="8558" y="30318"/>
                  <a:pt x="26390" y="31506"/>
                  <a:pt x="34643" y="24750"/>
                </a:cubicBezTo>
                <a:cubicBezTo>
                  <a:pt x="40500" y="19955"/>
                  <a:pt x="33309" y="9650"/>
                  <a:pt x="33309" y="208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3100">
                <a:latin typeface="Playfair Display"/>
                <a:ea typeface="Playfair Display"/>
                <a:cs typeface="Playfair Display"/>
                <a:sym typeface="Playfair Display"/>
              </a:rPr>
              <a:t>Concurrency</a:t>
            </a:r>
            <a:endParaRPr b="0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11700" y="1417800"/>
            <a:ext cx="8520600" cy="24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Concurrency means the ability for a program to be decomposed into parts that can be run independently.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Julia </a:t>
            </a:r>
            <a:r>
              <a:rPr lang="en" sz="1300" u="sng">
                <a:solidFill>
                  <a:srgbClr val="00008B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supports a variety of styles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concurrent computation.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multithreaded computation(simultaneous work)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Distributed computing</a:t>
            </a:r>
            <a:endParaRPr sz="13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GPU computing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228825" y="3417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LIVE DEMO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5" name="Google Shape;275;p39"/>
          <p:cNvSpPr txBox="1"/>
          <p:nvPr>
            <p:ph idx="2" type="body"/>
          </p:nvPr>
        </p:nvSpPr>
        <p:spPr>
          <a:xfrm>
            <a:off x="4994525" y="4365650"/>
            <a:ext cx="38370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will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everything through Jupyter Notebook.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 rotWithShape="1">
          <a:blip r:embed="rId4">
            <a:alphaModFix/>
          </a:blip>
          <a:srcRect b="6585" l="0" r="0" t="0"/>
          <a:stretch/>
        </p:blipFill>
        <p:spPr>
          <a:xfrm>
            <a:off x="1217963" y="2048725"/>
            <a:ext cx="2066925" cy="20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 title="Julia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774025"/>
            <a:ext cx="4550650" cy="34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509550" y="116350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Any Questions?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/>
        </p:nvSpPr>
        <p:spPr>
          <a:xfrm>
            <a:off x="1267250" y="2534475"/>
            <a:ext cx="684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More details can be found through our Github link: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https://github.com/yliu1268/CSCI6221-Group-Project-Julia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522155" y="1442868"/>
            <a:ext cx="8099700" cy="1433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Thank you for your time!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Evaluation Criteria</a:t>
            </a: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3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307925"/>
            <a:ext cx="8159400" cy="28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Community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Package Ecosystem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Learning Materials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Employability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Programming Paradigms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Concurrency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200" y="187050"/>
            <a:ext cx="1425325" cy="9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450" y="1700597"/>
            <a:ext cx="1269775" cy="140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700" y="902988"/>
            <a:ext cx="1088525" cy="19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2720" y="3011170"/>
            <a:ext cx="1269775" cy="12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9400" y="1715262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384200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Community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46600" y="960375"/>
            <a:ext cx="8520600" cy="17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Julia community has a presence across multiple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platforms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such as GitHub Twitter, LinkedIn, Facebook ..etc.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333325" y="2118550"/>
            <a:ext cx="3633875" cy="20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Community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559200" y="1109375"/>
            <a:ext cx="8007000" cy="31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latin typeface="Times New Roman"/>
                <a:ea typeface="Times New Roman"/>
                <a:cs typeface="Times New Roman"/>
                <a:sym typeface="Times New Roman"/>
              </a:rPr>
              <a:t>Measured by: </a:t>
            </a:r>
            <a:endParaRPr sz="15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latin typeface="Times New Roman"/>
                <a:ea typeface="Times New Roman"/>
                <a:cs typeface="Times New Roman"/>
                <a:sym typeface="Times New Roman"/>
              </a:rPr>
              <a:t>● # projects actively developed in total on GitHub </a:t>
            </a:r>
            <a:endParaRPr sz="15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latin typeface="Times New Roman"/>
                <a:ea typeface="Times New Roman"/>
                <a:cs typeface="Times New Roman"/>
                <a:sym typeface="Times New Roman"/>
              </a:rPr>
              <a:t>● # Conferences in history </a:t>
            </a:r>
            <a:endParaRPr sz="15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latin typeface="Times New Roman"/>
                <a:ea typeface="Times New Roman"/>
                <a:cs typeface="Times New Roman"/>
                <a:sym typeface="Times New Roman"/>
              </a:rPr>
              <a:t>● # Hacker News Posts in total </a:t>
            </a:r>
            <a:endParaRPr sz="15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latin typeface="Times New Roman"/>
                <a:ea typeface="Times New Roman"/>
                <a:cs typeface="Times New Roman"/>
                <a:sym typeface="Times New Roman"/>
              </a:rPr>
              <a:t>● “Programming, scripting, and markup languages” question of Stack Overflow survey </a:t>
            </a:r>
            <a:endParaRPr sz="15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latin typeface="Times New Roman"/>
                <a:ea typeface="Times New Roman"/>
                <a:cs typeface="Times New Roman"/>
                <a:sym typeface="Times New Roman"/>
              </a:rPr>
              <a:t>● “Most Loved” question of Stack Overflow survey </a:t>
            </a:r>
            <a:endParaRPr sz="15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latin typeface="Times New Roman"/>
                <a:ea typeface="Times New Roman"/>
                <a:cs typeface="Times New Roman"/>
                <a:sym typeface="Times New Roman"/>
              </a:rPr>
              <a:t>● “Top Paying Technology” question of Stack Overflow survey </a:t>
            </a:r>
            <a:endParaRPr sz="15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15" u="sng"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b="1" lang="en" sz="151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15">
                <a:latin typeface="Times New Roman"/>
                <a:ea typeface="Times New Roman"/>
                <a:cs typeface="Times New Roman"/>
                <a:sym typeface="Times New Roman"/>
              </a:rPr>
              <a:t>The results of “Most Loved” question , “Programming, scripting, and markup languages” question and “Top Paying Technology” question of Stack Overflow survey is based on 2021 survey results. The result of “Top Paying Technology” is median number of salary.</a:t>
            </a:r>
            <a:endParaRPr sz="15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Community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7458600" y="186949"/>
            <a:ext cx="1428300" cy="9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b="0" l="0" r="-684" t="6489"/>
          <a:stretch/>
        </p:blipFill>
        <p:spPr>
          <a:xfrm>
            <a:off x="3793118" y="3367325"/>
            <a:ext cx="4502557" cy="9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46" y="1301125"/>
            <a:ext cx="8535116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300">
                <a:latin typeface="Playfair Display"/>
                <a:ea typeface="Playfair Display"/>
                <a:cs typeface="Playfair Display"/>
                <a:sym typeface="Playfair Display"/>
              </a:rPr>
              <a:t>Package Ecosystem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60700" y="1122288"/>
            <a:ext cx="4050900" cy="3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Data Visualization and Plotting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5BC0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Plots.jl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241700" y="1122300"/>
            <a:ext cx="49023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Parallel Computing: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Parallel and Heterogeneous Computing,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0" y="1711500"/>
            <a:ext cx="38100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475" y="1663938"/>
            <a:ext cx="3809825" cy="25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>
            <a:off x="7458600" y="9529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Package Ecosystem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14338"/>
            <a:ext cx="34506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science: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Interact with your Data,</a:t>
            </a:r>
            <a:r>
              <a:rPr lang="en" sz="1200">
                <a:solidFill>
                  <a:srgbClr val="005BC0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DataFrames.jl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4593063" y="1109375"/>
            <a:ext cx="39999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domain: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Scientific Computing,</a:t>
            </a:r>
            <a:r>
              <a:rPr lang="en" sz="1200" u="sng">
                <a:solidFill>
                  <a:srgbClr val="0056B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DifferentialEquations.jl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300" y="1639400"/>
            <a:ext cx="3889424" cy="25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250" y="1688450"/>
            <a:ext cx="38100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7">
            <a:alphaModFix amt="62000"/>
          </a:blip>
          <a:stretch>
            <a:fillRect/>
          </a:stretch>
        </p:blipFill>
        <p:spPr>
          <a:xfrm>
            <a:off x="7467775" y="9529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Playfair Display"/>
                <a:ea typeface="Playfair Display"/>
                <a:cs typeface="Playfair Display"/>
                <a:sym typeface="Playfair Display"/>
              </a:rPr>
              <a:t>Package Ecosystem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417800"/>
            <a:ext cx="4973100" cy="31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: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Scalable Machine Learning ;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MLJ.jl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package, which include</a:t>
            </a:r>
            <a:r>
              <a:rPr lang="en" sz="15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generalized linear models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5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decision trees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and</a:t>
            </a:r>
            <a:r>
              <a:rPr lang="en" sz="15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 clustering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Flux.jl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and</a:t>
            </a:r>
            <a:r>
              <a:rPr lang="en" sz="15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 </a:t>
            </a:r>
            <a:r>
              <a:rPr lang="en" sz="1500" u="sng"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Knet.jl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packages for Deep Learning.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4925" y="1496150"/>
            <a:ext cx="3811525" cy="25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11">
            <a:alphaModFix amt="62000"/>
          </a:blip>
          <a:stretch>
            <a:fillRect/>
          </a:stretch>
        </p:blipFill>
        <p:spPr>
          <a:xfrm>
            <a:off x="7458600" y="95299"/>
            <a:ext cx="1428300" cy="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